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74" r:id="rId4"/>
    <p:sldId id="276" r:id="rId5"/>
    <p:sldId id="275" r:id="rId6"/>
    <p:sldId id="277" r:id="rId7"/>
    <p:sldId id="279" r:id="rId8"/>
    <p:sldId id="278" r:id="rId9"/>
    <p:sldId id="284" r:id="rId10"/>
    <p:sldId id="285" r:id="rId11"/>
    <p:sldId id="280" r:id="rId12"/>
    <p:sldId id="281" r:id="rId13"/>
    <p:sldId id="273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86" r:id="rId26"/>
    <p:sldId id="269" r:id="rId27"/>
    <p:sldId id="287" r:id="rId28"/>
    <p:sldId id="270" r:id="rId29"/>
    <p:sldId id="271" r:id="rId30"/>
    <p:sldId id="272" r:id="rId31"/>
    <p:sldId id="282" r:id="rId32"/>
    <p:sldId id="283" r:id="rId33"/>
    <p:sldId id="288" r:id="rId34"/>
    <p:sldId id="291" r:id="rId35"/>
    <p:sldId id="295" r:id="rId36"/>
    <p:sldId id="296" r:id="rId37"/>
    <p:sldId id="290" r:id="rId38"/>
    <p:sldId id="289" r:id="rId39"/>
    <p:sldId id="292" r:id="rId40"/>
    <p:sldId id="293" r:id="rId41"/>
    <p:sldId id="294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15" autoAdjust="0"/>
    <p:restoredTop sz="89612" autoAdjust="0"/>
  </p:normalViewPr>
  <p:slideViewPr>
    <p:cSldViewPr snapToGrid="0">
      <p:cViewPr varScale="1">
        <p:scale>
          <a:sx n="71" d="100"/>
          <a:sy n="71" d="100"/>
        </p:scale>
        <p:origin x="77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56A441-415C-49A5-B2C1-04DE8BF1CCD8}" type="datetimeFigureOut">
              <a:rPr lang="en-IN" smtClean="0"/>
              <a:t>15-09-2022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AFA88-7657-4ADF-A88F-0CB0656581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4433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FA88-7657-4ADF-A88F-0CB06565818D}" type="slidenum">
              <a:rPr lang="en-IN" smtClean="0"/>
              <a:t>37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3452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F72FD-161E-3F03-E7CB-BE33DE970D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0C97F-4CE9-AD3A-0A20-98F26CECDB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7455F-A3B1-F97C-41BB-9F63EF913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79E1C-3F16-3AE5-0130-03F11B0F6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50AEF-9DC8-8D47-6888-1432E3F9D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577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AC5E-38FB-9FF7-9248-07991404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66638D-B153-860C-5DDA-C6CAD7602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8074-19B3-F65C-4DCA-B619A95F8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66BF9-0EF8-4CD6-7053-301A1675C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AE316-A093-B685-89C9-24FB9F79F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324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426A29-B890-9C10-7944-53A28E4A0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C1D5EE-1D47-3C4F-1E73-B207013F6C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E2E65-CE37-618C-04AA-144323C8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7EC57-C443-3B97-73C1-4C429B5F3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AAFF2-B75E-1E43-5E5C-CEE56084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135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D33BC-54D9-A116-C4D8-31D682CCC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ECE1D-CA57-ECEC-3753-185D02D06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33F85-DF8C-BA65-B765-53D789A60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989CA0-84B7-86AD-FAE8-533E6255F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A9875-994F-91B2-57A1-FA75E3AC2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11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3ACDD-E325-2C83-ACBF-77557EDCA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F9C6E-1310-3B59-3347-9AE421FD2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C9A8B-007A-4226-6B0D-4E6BFC5C9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008C4-ABFF-50F2-2E0A-A467DFF56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944D8-752A-298A-66A5-6C447A2E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25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E2B0F-2CC2-380E-C6EA-17CD58B27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C8C28-5B1C-C60E-961E-68846D6F24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36019-EB0C-C7DC-117C-5E5BBB5446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C626F-3A6E-D9B4-F8F7-53E42C006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96168C-682D-D82A-5146-236C4AFB0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3FE7F-4195-BBD7-4DE2-DAF749241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465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C3EB4-C934-EB0D-552C-8990DA02D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F5E1E-EC1C-0F35-8D62-4969DB70E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989D9-F18F-28D5-FAE5-EC17F9765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B497DD-EAF9-5D7B-AF36-DB56491C3B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379DAB-11B8-C5D0-FC2F-E8D1F516E3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287930-E500-0ACF-0AE8-4F4A48A4F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E45894-2BB0-E56C-014C-ED81C074E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FD569E-A822-EB06-9310-B90F95CEA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20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AF464-9097-FDDB-AE41-ED3DA4976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66B3A-E1CB-D27C-097D-56CB74344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10E5EB-4007-0F52-9C54-3584B2CE2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3278BC-71A4-B9D7-BC5C-A37EC0DB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4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55EC1D-9618-3A9A-7FCA-735C4B5E6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4463B-72CA-7DDE-DD7E-DC6156166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DCC60-FC75-FFC7-1216-23D8D193C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21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D9C2B-92D4-AC8A-ED1F-1AC29F723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0D054-6472-6D81-FD48-406E75FA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ED2D18-DBFE-DAC1-9B5D-9FA69D327B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0E594E-522F-3B06-6AE9-E050E220E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7EA46-13F0-FCD6-A84E-257A14F0E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AF621-8AA8-FD44-DD70-90014B1C2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8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C6AD6-4D8A-0CF2-3C69-32560743D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42FD45-797F-B181-4BB0-631268ED57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59B2EE-3C24-D4E9-B72A-F57E22209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B37B9-C471-1BC8-B764-610A24342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19F94F-E64B-2851-B3E2-A533C6391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9C5BDB-3A60-65D5-8E53-6936370A1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976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B0713C-0D09-DF83-162C-EA3B7310E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4F345-7BA5-EBB7-E095-36FE92415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52AA8-954E-8DC1-DBB8-C7B8C4C07B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15961-4D07-4FCF-A966-2E2F205D30BA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77F6B-CE87-950F-78C4-A5DE950BEA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21EC6-621A-5E1D-4AEA-28ECA7FDE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5D159-D37F-438C-9BEF-E8CF88447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05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ocker.com/products/docker-desktop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pache_Licens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distribution/distribution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2DC5DD-C3FC-3143-FFD3-BC6D1E2C3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19580" y="164046"/>
            <a:ext cx="5605588" cy="533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472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AE4C7-C9AA-00A9-8DB4-0D197167C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Flaws of Virtualization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6D424-764F-2CA9-6794-8C15CE70C4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48231"/>
            <a:ext cx="10515600" cy="3728731"/>
          </a:xfrm>
        </p:spPr>
        <p:txBody>
          <a:bodyPr>
            <a:noAutofit/>
          </a:bodyPr>
          <a:lstStyle/>
          <a:p>
            <a:r>
              <a:rPr lang="en-IN" sz="3600" b="1" i="0" dirty="0">
                <a:effectLst/>
                <a:latin typeface="Calibri Light (Headings)"/>
                <a:cs typeface="Arial" panose="020B0604020202020204" pitchFamily="34" charset="0"/>
              </a:rPr>
              <a:t>High Initial Investment</a:t>
            </a:r>
          </a:p>
          <a:p>
            <a:pPr algn="l"/>
            <a:r>
              <a:rPr lang="en-US" sz="3600" b="1" i="0" dirty="0">
                <a:effectLst/>
                <a:latin typeface="Calibri Light (Headings)"/>
                <a:cs typeface="Arial" panose="020B0604020202020204" pitchFamily="34" charset="0"/>
              </a:rPr>
              <a:t>Data Can be at Risk</a:t>
            </a:r>
          </a:p>
          <a:p>
            <a:pPr algn="l"/>
            <a:r>
              <a:rPr lang="en-US" sz="3600" b="1" i="0" dirty="0">
                <a:effectLst/>
                <a:latin typeface="Calibri Light (Headings)"/>
                <a:cs typeface="Arial" panose="020B0604020202020204" pitchFamily="34" charset="0"/>
              </a:rPr>
              <a:t>Quick Scalability is a Challenge</a:t>
            </a:r>
          </a:p>
          <a:p>
            <a:pPr algn="l"/>
            <a:r>
              <a:rPr lang="en-IN" sz="3600" b="1" i="0" dirty="0">
                <a:effectLst/>
                <a:latin typeface="Calibri Light (Headings)"/>
                <a:cs typeface="Arial" panose="020B0604020202020204" pitchFamily="34" charset="0"/>
              </a:rPr>
              <a:t>Performance Witnesses a Dip</a:t>
            </a:r>
          </a:p>
          <a:p>
            <a:pPr marL="0" indent="0">
              <a:buNone/>
            </a:pPr>
            <a:br>
              <a:rPr lang="en-IN" sz="3600" dirty="0">
                <a:latin typeface="Calibri Light (Headings)"/>
                <a:cs typeface="Arial" panose="020B0604020202020204" pitchFamily="34" charset="0"/>
              </a:rPr>
            </a:br>
            <a:br>
              <a:rPr lang="en-US" sz="3600" dirty="0">
                <a:latin typeface="Calibri Light (Headings)"/>
                <a:cs typeface="Arial" panose="020B0604020202020204" pitchFamily="34" charset="0"/>
              </a:rPr>
            </a:br>
            <a:br>
              <a:rPr lang="en-US" sz="3600" dirty="0">
                <a:latin typeface="Calibri Light (Headings)"/>
                <a:cs typeface="Arial" panose="020B0604020202020204" pitchFamily="34" charset="0"/>
              </a:rPr>
            </a:br>
            <a:endParaRPr lang="en-IN" sz="3600" dirty="0">
              <a:latin typeface="Calibri Light (Headings)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935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7611-D0B1-3B86-3B0C-30D544465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B0F0"/>
                </a:solidFill>
                <a:effectLst/>
                <a:latin typeface="-apple-system"/>
              </a:rPr>
              <a:t>Container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A77353-A81C-A1C2-BF55-27925A8F4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54" y="1690688"/>
            <a:ext cx="5125346" cy="4351338"/>
          </a:xfrm>
        </p:spPr>
      </p:pic>
    </p:spTree>
    <p:extLst>
      <p:ext uri="{BB962C8B-B14F-4D97-AF65-F5344CB8AC3E}">
        <p14:creationId xmlns:p14="http://schemas.microsoft.com/office/powerpoint/2010/main" val="2859326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C752-5770-129F-FD69-EBD18E345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B0F0"/>
                </a:solidFill>
                <a:effectLst/>
                <a:latin typeface="-apple-system"/>
              </a:rPr>
              <a:t>Containerization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6ED3E9D-F484-2516-EA48-1FE897759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56" y="1506537"/>
            <a:ext cx="9210239" cy="4986338"/>
          </a:xfrm>
        </p:spPr>
      </p:pic>
    </p:spTree>
    <p:extLst>
      <p:ext uri="{BB962C8B-B14F-4D97-AF65-F5344CB8AC3E}">
        <p14:creationId xmlns:p14="http://schemas.microsoft.com/office/powerpoint/2010/main" val="1714920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94505-C0DA-342E-420D-0DAE4B07F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B0F0"/>
                </a:solidFill>
                <a:effectLst/>
                <a:latin typeface="-apple-system"/>
              </a:rPr>
              <a:t>Containerization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D4EA8-B46B-C50B-74F7-A652C5D73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Containerization involves encapsulating or packaging up software code and all its dependencies so that it can run uniformly and consistently on any infrastructure.</a:t>
            </a:r>
          </a:p>
          <a:p>
            <a:r>
              <a:rPr lang="en-IN" dirty="0"/>
              <a:t>It even encapsulates underlying operating  system</a:t>
            </a:r>
          </a:p>
          <a:p>
            <a:r>
              <a:rPr lang="en-IN" dirty="0"/>
              <a:t>It only uses the part of an operating system which is really needed for our code to be running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4874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359F7-F496-64EE-4BC1-BE9FD5951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n-US" dirty="0"/>
              <a:t>Advantages of docker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458C8-A3E1-0F45-D342-F6D005C2C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3667"/>
            <a:ext cx="10515600" cy="393329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b="0" i="0" dirty="0">
                <a:solidFill>
                  <a:srgbClr val="0F161E"/>
                </a:solidFill>
                <a:effectLst/>
                <a:latin typeface="Calibri Light (Headings)"/>
              </a:rPr>
              <a:t>With Docker, you can manage your infrastructure in the same ways you manage your applications.</a:t>
            </a:r>
          </a:p>
          <a:p>
            <a:pPr>
              <a:lnSpc>
                <a:spcPct val="100000"/>
              </a:lnSpc>
            </a:pPr>
            <a:r>
              <a:rPr lang="en-US" sz="3200" b="0" i="0" dirty="0">
                <a:solidFill>
                  <a:srgbClr val="0F161E"/>
                </a:solidFill>
                <a:effectLst/>
                <a:latin typeface="Calibri Light (Headings)"/>
              </a:rPr>
              <a:t> By taking advantage of Docker’s methodologies for shipping, testing, and deploying code quickly, you can significantly reduce the delay between writing code and running it in production.</a:t>
            </a:r>
            <a:endParaRPr lang="en-US" sz="3200" dirty="0">
              <a:latin typeface="Calibri Light (Headings)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99426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44925-C2BD-6387-E19F-10B1E658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solidFill>
                  <a:srgbClr val="00B0F0"/>
                </a:solidFill>
                <a:effectLst/>
                <a:latin typeface="Calibri Light (Headings)"/>
              </a:rPr>
              <a:t>Docker architecture</a:t>
            </a:r>
            <a:endParaRPr lang="en-US" dirty="0">
              <a:solidFill>
                <a:srgbClr val="00B0F0"/>
              </a:solidFill>
              <a:latin typeface="Calibri Light (Headings)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67AB69-C87E-8745-3BA4-5E8BA267D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584" y="1825625"/>
            <a:ext cx="7810831" cy="4351338"/>
          </a:xfrm>
        </p:spPr>
      </p:pic>
    </p:spTree>
    <p:extLst>
      <p:ext uri="{BB962C8B-B14F-4D97-AF65-F5344CB8AC3E}">
        <p14:creationId xmlns:p14="http://schemas.microsoft.com/office/powerpoint/2010/main" val="234904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BF1F7-1BC9-751E-D47F-4305420E4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B0F0"/>
                </a:solidFill>
                <a:effectLst/>
                <a:latin typeface="Calibri Light (Headings)"/>
              </a:rPr>
              <a:t>Docker architecture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5AA55-A334-DA12-5885-BD09447C3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4533"/>
            <a:ext cx="10515600" cy="3772430"/>
          </a:xfrm>
        </p:spPr>
        <p:txBody>
          <a:bodyPr/>
          <a:lstStyle/>
          <a:p>
            <a:r>
              <a:rPr lang="en-US" b="0" i="0" dirty="0">
                <a:solidFill>
                  <a:srgbClr val="0F161E"/>
                </a:solidFill>
                <a:effectLst/>
                <a:latin typeface="Calibri Light (Headings)"/>
              </a:rPr>
              <a:t>Docker uses a client-server architecture. The Docker </a:t>
            </a:r>
            <a:r>
              <a:rPr lang="en-US" b="0" i="1" dirty="0">
                <a:solidFill>
                  <a:srgbClr val="0F161E"/>
                </a:solidFill>
                <a:effectLst/>
                <a:latin typeface="Calibri Light (Headings)"/>
              </a:rPr>
              <a:t>client</a:t>
            </a:r>
            <a:r>
              <a:rPr lang="en-US" b="0" i="0" dirty="0">
                <a:solidFill>
                  <a:srgbClr val="0F161E"/>
                </a:solidFill>
                <a:effectLst/>
                <a:latin typeface="Calibri Light (Headings)"/>
              </a:rPr>
              <a:t> talks to the Docker </a:t>
            </a:r>
            <a:r>
              <a:rPr lang="en-US" b="0" i="1" dirty="0">
                <a:solidFill>
                  <a:srgbClr val="0F161E"/>
                </a:solidFill>
                <a:effectLst/>
                <a:latin typeface="Calibri Light (Headings)"/>
              </a:rPr>
              <a:t>daemon</a:t>
            </a:r>
            <a:r>
              <a:rPr lang="en-US" b="0" i="0" dirty="0">
                <a:solidFill>
                  <a:srgbClr val="0F161E"/>
                </a:solidFill>
                <a:effectLst/>
                <a:latin typeface="Calibri Light (Headings)"/>
              </a:rPr>
              <a:t>, which does the heavy lifting of building, running, and distributing your Docker containers. </a:t>
            </a:r>
          </a:p>
          <a:p>
            <a:r>
              <a:rPr lang="en-US" b="0" i="0" dirty="0">
                <a:solidFill>
                  <a:srgbClr val="0F161E"/>
                </a:solidFill>
                <a:effectLst/>
                <a:latin typeface="Calibri Light (Headings)"/>
              </a:rPr>
              <a:t>The Docker client and daemon </a:t>
            </a:r>
            <a:r>
              <a:rPr lang="en-US" b="0" i="1" dirty="0">
                <a:solidFill>
                  <a:srgbClr val="0F161E"/>
                </a:solidFill>
                <a:effectLst/>
                <a:latin typeface="Calibri Light (Headings)"/>
              </a:rPr>
              <a:t>can</a:t>
            </a:r>
            <a:r>
              <a:rPr lang="en-US" b="0" i="0" dirty="0">
                <a:solidFill>
                  <a:srgbClr val="0F161E"/>
                </a:solidFill>
                <a:effectLst/>
                <a:latin typeface="Calibri Light (Headings)"/>
              </a:rPr>
              <a:t> run on the same system, or you can connect a Docker client to a remote Docker daemon</a:t>
            </a:r>
            <a:endParaRPr lang="en-US" dirty="0">
              <a:latin typeface="Calibri Ligh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3808540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F8A49-6482-C7C7-FC03-47584F708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30FD1-C65A-426D-A956-F5E5D6F67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713"/>
            <a:ext cx="10515600" cy="4115250"/>
          </a:xfrm>
        </p:spPr>
        <p:txBody>
          <a:bodyPr/>
          <a:lstStyle/>
          <a:p>
            <a:r>
              <a:rPr lang="en-US" b="1" dirty="0"/>
              <a:t>The Docker daemon:-</a:t>
            </a:r>
          </a:p>
          <a:p>
            <a:pPr marL="0" indent="0">
              <a:buNone/>
            </a:pPr>
            <a:r>
              <a:rPr lang="en-US" b="1" dirty="0">
                <a:latin typeface="Calibri Light (Headings)"/>
              </a:rPr>
              <a:t>		</a:t>
            </a:r>
            <a:r>
              <a:rPr lang="en-US" dirty="0">
                <a:latin typeface="Calibri Light (Headings)"/>
              </a:rPr>
              <a:t>The Docker daemon (</a:t>
            </a:r>
            <a:r>
              <a:rPr lang="en-US" dirty="0" err="1">
                <a:latin typeface="Calibri Light (Headings)"/>
              </a:rPr>
              <a:t>dockerd</a:t>
            </a:r>
            <a:r>
              <a:rPr lang="en-US" dirty="0">
                <a:latin typeface="Calibri Light (Headings)"/>
              </a:rPr>
              <a:t>) listens for Docker API requests and manages Docker objects such as images, containers, networks, and volumes. </a:t>
            </a:r>
          </a:p>
          <a:p>
            <a:pPr marL="0" indent="0">
              <a:buNone/>
            </a:pPr>
            <a:r>
              <a:rPr lang="en-US" dirty="0">
                <a:latin typeface="Calibri Light (Headings)"/>
              </a:rPr>
              <a:t>A daemon can also communicate with other daemons to manage Docker services</a:t>
            </a:r>
          </a:p>
        </p:txBody>
      </p:sp>
    </p:spTree>
    <p:extLst>
      <p:ext uri="{BB962C8B-B14F-4D97-AF65-F5344CB8AC3E}">
        <p14:creationId xmlns:p14="http://schemas.microsoft.com/office/powerpoint/2010/main" val="4210173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8EE82-447D-584D-F560-9E017405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terminology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B555D-1D18-D659-982A-F1AC1C8BF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1493"/>
            <a:ext cx="10515600" cy="3925469"/>
          </a:xfrm>
        </p:spPr>
        <p:txBody>
          <a:bodyPr/>
          <a:lstStyle/>
          <a:p>
            <a:r>
              <a:rPr lang="en-US" b="1" i="0" dirty="0">
                <a:solidFill>
                  <a:srgbClr val="0F161E"/>
                </a:solidFill>
                <a:effectLst/>
                <a:latin typeface="Calibri Light (Headings)"/>
              </a:rPr>
              <a:t>The Docker client:-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F161E"/>
                </a:solidFill>
                <a:latin typeface="Calibri Light (Headings)"/>
              </a:rPr>
              <a:t> 			</a:t>
            </a:r>
            <a:r>
              <a:rPr lang="en-US" dirty="0">
                <a:solidFill>
                  <a:srgbClr val="0F161E"/>
                </a:solidFill>
                <a:latin typeface="Calibri Light (Headings)"/>
              </a:rPr>
              <a:t>The Docker client (docker) is the primary way that many Docker users interact with Docker. When you use commands such as docker run, the client sends these commands to </a:t>
            </a:r>
            <a:r>
              <a:rPr lang="en-US" dirty="0" err="1">
                <a:solidFill>
                  <a:srgbClr val="0F161E"/>
                </a:solidFill>
                <a:latin typeface="Calibri Light (Headings)"/>
              </a:rPr>
              <a:t>dockerd</a:t>
            </a:r>
            <a:r>
              <a:rPr lang="en-US" dirty="0">
                <a:solidFill>
                  <a:srgbClr val="0F161E"/>
                </a:solidFill>
                <a:latin typeface="Calibri Light (Headings)"/>
              </a:rPr>
              <a:t>, which carries them out. </a:t>
            </a:r>
          </a:p>
          <a:p>
            <a:pPr marL="0" indent="0">
              <a:buNone/>
            </a:pPr>
            <a:r>
              <a:rPr lang="en-US" dirty="0">
                <a:solidFill>
                  <a:srgbClr val="0F161E"/>
                </a:solidFill>
                <a:latin typeface="Calibri Light (Headings)"/>
              </a:rPr>
              <a:t>The docker command uses the Docker API. </a:t>
            </a:r>
          </a:p>
          <a:p>
            <a:pPr marL="0" indent="0">
              <a:buNone/>
            </a:pPr>
            <a:r>
              <a:rPr lang="en-US" dirty="0">
                <a:solidFill>
                  <a:srgbClr val="0F161E"/>
                </a:solidFill>
                <a:latin typeface="Calibri Light (Headings)"/>
              </a:rPr>
              <a:t>The Docker client can communicate with more than one daemon.</a:t>
            </a:r>
            <a:endParaRPr lang="en-US" i="0" dirty="0">
              <a:solidFill>
                <a:srgbClr val="0F161E"/>
              </a:solidFill>
              <a:effectLst/>
              <a:latin typeface="Calibri Light (Headings)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F161E"/>
                </a:solidFill>
                <a:latin typeface="Open Sans" panose="020B0606030504020204" pitchFamily="34" charset="0"/>
              </a:rPr>
              <a:t>		</a:t>
            </a:r>
            <a:endParaRPr lang="en-US" b="1" i="0" dirty="0">
              <a:solidFill>
                <a:srgbClr val="0F161E"/>
              </a:solidFill>
              <a:effectLst/>
              <a:latin typeface="Open Sans" panose="020B0606030504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092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F3931-2C02-9A79-18E2-B408FC246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terminology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D6322-49AC-859A-E38C-DC6D58DCB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alibri Light (Headings)"/>
              </a:rPr>
              <a:t>Docker Desktop:-</a:t>
            </a:r>
          </a:p>
          <a:p>
            <a:pPr marL="0" indent="0">
              <a:buNone/>
            </a:pPr>
            <a:r>
              <a:rPr lang="en-US" dirty="0">
                <a:latin typeface="Calibri Light (Headings)"/>
              </a:rPr>
              <a:t>	Docker Desktop is an easy-to-install application for your Mac, Windows or Linux environment that enables you to build and share containerized applications and microservices.</a:t>
            </a:r>
          </a:p>
          <a:p>
            <a:pPr marL="0" indent="0">
              <a:buNone/>
            </a:pPr>
            <a:r>
              <a:rPr lang="en-US" dirty="0">
                <a:latin typeface="Calibri Light (Headings)"/>
              </a:rPr>
              <a:t>Docker Desktop includes the Docker daemon (</a:t>
            </a:r>
            <a:r>
              <a:rPr lang="en-US" dirty="0" err="1">
                <a:latin typeface="Calibri Light (Headings)"/>
              </a:rPr>
              <a:t>dockerd</a:t>
            </a:r>
            <a:r>
              <a:rPr lang="en-US" dirty="0">
                <a:latin typeface="Calibri Light (Headings)"/>
              </a:rPr>
              <a:t>), the Docker client (docker), Docker Compose, Docker Content Trust, Kubernetes, and Credential Helper.</a:t>
            </a:r>
          </a:p>
        </p:txBody>
      </p:sp>
    </p:spTree>
    <p:extLst>
      <p:ext uri="{BB962C8B-B14F-4D97-AF65-F5344CB8AC3E}">
        <p14:creationId xmlns:p14="http://schemas.microsoft.com/office/powerpoint/2010/main" val="1021342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1FE61-A700-30D8-81F9-2F8D29129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1206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What is Docker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4F882-81F2-433E-0881-E9A71360E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7226"/>
            <a:ext cx="10515600" cy="367956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b="0" i="0" dirty="0">
                <a:solidFill>
                  <a:srgbClr val="0F161E"/>
                </a:solidFill>
                <a:effectLst/>
                <a:latin typeface="Calibri Light (Headings)"/>
              </a:rPr>
              <a:t>Docker is an open source  platform for developing, shipping, and running applications</a:t>
            </a:r>
          </a:p>
          <a:p>
            <a:pPr>
              <a:lnSpc>
                <a:spcPct val="100000"/>
              </a:lnSpc>
            </a:pPr>
            <a:r>
              <a:rPr lang="en-US" sz="3600" b="0" i="0" dirty="0">
                <a:solidFill>
                  <a:srgbClr val="0F161E"/>
                </a:solidFill>
                <a:effectLst/>
                <a:latin typeface="Calibri Light (Headings)"/>
              </a:rPr>
              <a:t> Docker enables you to separate your applications from your infrastructure so you can deliver software quickly</a:t>
            </a:r>
          </a:p>
        </p:txBody>
      </p:sp>
    </p:spTree>
    <p:extLst>
      <p:ext uri="{BB962C8B-B14F-4D97-AF65-F5344CB8AC3E}">
        <p14:creationId xmlns:p14="http://schemas.microsoft.com/office/powerpoint/2010/main" val="21372046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96685-B13A-CA91-67F2-01C9A0326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  <a:latin typeface="Calibri Light (Headings)"/>
              </a:rPr>
              <a:t>Docker registries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EB2AF-946F-2FD5-FE34-6AF4D36CE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Docker registry stores Docker images. Docker Hub is a public registry that anyone can use, and Docker is configured to look for images on Docker Hub by default. You can even run your own private registry</a:t>
            </a:r>
          </a:p>
        </p:txBody>
      </p:sp>
    </p:spTree>
    <p:extLst>
      <p:ext uri="{BB962C8B-B14F-4D97-AF65-F5344CB8AC3E}">
        <p14:creationId xmlns:p14="http://schemas.microsoft.com/office/powerpoint/2010/main" val="2500531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2E673-A143-9210-EBCB-28512576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1F9B0-6818-CBDF-2AA8-42F23BBCD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docker desktop from </a:t>
            </a:r>
            <a:r>
              <a:rPr lang="en-US" dirty="0">
                <a:hlinkClick r:id="rId2"/>
              </a:rPr>
              <a:t>https://www.docker.com/products/docker-desktop/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657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1901EE-0794-FE06-339C-3BCF04C02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0853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2398E6-C0F1-B311-BF25-7B3F8DBDD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4766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E8894A-9D8F-9253-4B88-63C5E15AA5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29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80E8F-B9FD-E245-8A2A-D5A873B35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00B0F0"/>
                </a:solidFill>
                <a:effectLst/>
                <a:latin typeface="-apple-system"/>
              </a:rPr>
              <a:t>Play with Docker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1CE25-C1E5-A582-89F4-D1435BC66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12529"/>
                </a:solidFill>
                <a:effectLst/>
                <a:latin typeface="-apple-system"/>
              </a:rPr>
              <a:t>PWD is a Docker playground which allows users to run Docker commands in a matter of seconds. It gives the experience of having a free Alpine Linux Virtual Machine in browser, where you can build and run Docker containers 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7043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C5959-CE70-4B47-8A0C-CAE4940F0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Writing First docker file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93AFC-2C24-4856-A4A6-8A181B9DE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ubuntu:18.04</a:t>
            </a:r>
          </a:p>
          <a:p>
            <a:r>
              <a:rPr lang="en-US" dirty="0"/>
              <a:t>RUN echo "hello"</a:t>
            </a:r>
          </a:p>
          <a:p>
            <a:r>
              <a:rPr lang="en-US" dirty="0"/>
              <a:t>CMD echo “HELLO ALL“</a:t>
            </a:r>
          </a:p>
          <a:p>
            <a:endParaRPr lang="en-US" dirty="0"/>
          </a:p>
          <a:p>
            <a:r>
              <a:rPr lang="en-US" dirty="0"/>
              <a:t>Save the file with the name </a:t>
            </a:r>
            <a:r>
              <a:rPr lang="en-US" b="1" dirty="0" err="1">
                <a:solidFill>
                  <a:srgbClr val="00B0F0"/>
                </a:solidFill>
              </a:rPr>
              <a:t>Dockerfile</a:t>
            </a:r>
            <a:endParaRPr lang="en-US" b="1" dirty="0">
              <a:solidFill>
                <a:srgbClr val="00B0F0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50329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100B-9617-ACEB-C546-D118D88C8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instructions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FB58A-F63B-45D4-E441-BF5B56210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FROM</a:t>
            </a:r>
          </a:p>
          <a:p>
            <a:r>
              <a:rPr lang="en-US" dirty="0"/>
              <a:t>COPY</a:t>
            </a:r>
          </a:p>
          <a:p>
            <a:r>
              <a:rPr lang="en-US" dirty="0"/>
              <a:t>ENV</a:t>
            </a:r>
          </a:p>
          <a:p>
            <a:r>
              <a:rPr lang="en-US" dirty="0"/>
              <a:t>RUN</a:t>
            </a:r>
          </a:p>
          <a:p>
            <a:r>
              <a:rPr lang="en-US" dirty="0"/>
              <a:t>EXPOSE</a:t>
            </a:r>
          </a:p>
          <a:p>
            <a:r>
              <a:rPr lang="en-US" dirty="0"/>
              <a:t>LABEL</a:t>
            </a:r>
          </a:p>
          <a:p>
            <a:r>
              <a:rPr lang="en-US" dirty="0"/>
              <a:t>USER</a:t>
            </a:r>
          </a:p>
          <a:p>
            <a:r>
              <a:rPr lang="en-US" dirty="0"/>
              <a:t>WORKDIR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30383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8C6EB-107D-4790-8C7E-CD4F68F1D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Building a docker image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856E4-B139-49F3-92F8-63385F03B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Docker build . – </a:t>
            </a:r>
            <a:r>
              <a:rPr lang="en-US" dirty="0"/>
              <a:t>command  creates docker image in local</a:t>
            </a:r>
          </a:p>
          <a:p>
            <a:endParaRPr lang="en-US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2FD6E01-7223-41A6-9AD8-9812EA0D5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31" y="2268650"/>
            <a:ext cx="827186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4248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01A7-9DD3-4005-9DE9-974F70A3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images 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D8653BD-02DD-42A1-9AED-6821996A7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images</a:t>
            </a:r>
          </a:p>
          <a:p>
            <a:endParaRPr lang="en-IN" dirty="0"/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5D93FD2B-7175-42F9-99CC-C78233B1E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55037"/>
            <a:ext cx="7977809" cy="422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83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62E35-8B4D-CB96-9B85-32C6C73C4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Evolution of docker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C8798-6D3F-E6E4-2146-49C66D721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8903"/>
            <a:ext cx="10515600" cy="3768060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+mj-lt"/>
              </a:rPr>
              <a:t>Bare-metal server</a:t>
            </a:r>
          </a:p>
          <a:p>
            <a:r>
              <a:rPr lang="en-US" sz="3600" dirty="0">
                <a:latin typeface="+mj-lt"/>
              </a:rPr>
              <a:t>Virtual machine </a:t>
            </a:r>
          </a:p>
          <a:p>
            <a:r>
              <a:rPr lang="en-US" sz="3600" dirty="0">
                <a:latin typeface="+mj-lt"/>
              </a:rPr>
              <a:t>Containers</a:t>
            </a:r>
            <a:endParaRPr lang="en-IN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958379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37B6-C4BE-4CE7-B9F6-6B6F0BEF3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run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6D7DD-35AB-4890-94A1-8F78F5DDF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run &lt;</a:t>
            </a:r>
            <a:r>
              <a:rPr lang="en-US" dirty="0" err="1"/>
              <a:t>imageid</a:t>
            </a:r>
            <a:r>
              <a:rPr lang="en-US" dirty="0"/>
              <a:t>&gt;</a:t>
            </a:r>
          </a:p>
          <a:p>
            <a:endParaRPr lang="en-IN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C7FE5B8-FF09-4B69-BE12-71048FB93F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94156"/>
            <a:ext cx="8314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4276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11FEC-4103-837A-FE50-119620D07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commands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4CD64-3BD0-3662-4C36-3E559E803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Docker version</a:t>
            </a:r>
          </a:p>
          <a:p>
            <a:r>
              <a:rPr lang="en-US" dirty="0"/>
              <a:t>Docker </a:t>
            </a:r>
            <a:r>
              <a:rPr lang="en-IN" b="0" i="0" dirty="0">
                <a:solidFill>
                  <a:srgbClr val="111827"/>
                </a:solidFill>
                <a:effectLst/>
                <a:latin typeface="ui-monospace"/>
              </a:rPr>
              <a:t>images</a:t>
            </a:r>
            <a:endParaRPr lang="en-US" b="0" i="0" dirty="0">
              <a:solidFill>
                <a:srgbClr val="111827"/>
              </a:solidFill>
              <a:effectLst/>
              <a:latin typeface="ui-monospace"/>
            </a:endParaRPr>
          </a:p>
          <a:p>
            <a:r>
              <a:rPr lang="en-US" dirty="0">
                <a:solidFill>
                  <a:srgbClr val="111827"/>
                </a:solidFill>
                <a:latin typeface="ui-monospace"/>
              </a:rPr>
              <a:t>Docker </a:t>
            </a:r>
            <a:r>
              <a:rPr lang="en-IN" b="0" i="0" dirty="0">
                <a:solidFill>
                  <a:srgbClr val="111827"/>
                </a:solidFill>
                <a:effectLst/>
                <a:latin typeface="ui-monospace"/>
              </a:rPr>
              <a:t>build</a:t>
            </a:r>
            <a:endParaRPr lang="en-US" dirty="0">
              <a:solidFill>
                <a:srgbClr val="111827"/>
              </a:solidFill>
              <a:latin typeface="ui-monospace"/>
            </a:endParaRPr>
          </a:p>
          <a:p>
            <a:r>
              <a:rPr lang="en-US" dirty="0">
                <a:solidFill>
                  <a:srgbClr val="111827"/>
                </a:solidFill>
                <a:latin typeface="ui-monospace"/>
              </a:rPr>
              <a:t>Docker run</a:t>
            </a:r>
          </a:p>
          <a:p>
            <a:r>
              <a:rPr lang="en-US" dirty="0">
                <a:solidFill>
                  <a:srgbClr val="111827"/>
                </a:solidFill>
                <a:latin typeface="ui-monospace"/>
              </a:rPr>
              <a:t>Docker start</a:t>
            </a:r>
          </a:p>
          <a:p>
            <a:r>
              <a:rPr lang="en-US" dirty="0">
                <a:solidFill>
                  <a:srgbClr val="111827"/>
                </a:solidFill>
                <a:latin typeface="ui-monospace"/>
              </a:rPr>
              <a:t>Docker stop</a:t>
            </a:r>
          </a:p>
          <a:p>
            <a:r>
              <a:rPr lang="en-US" dirty="0">
                <a:solidFill>
                  <a:srgbClr val="111827"/>
                </a:solidFill>
                <a:latin typeface="ui-monospace"/>
              </a:rPr>
              <a:t>Docker </a:t>
            </a:r>
            <a:r>
              <a:rPr lang="en-US" dirty="0" err="1">
                <a:solidFill>
                  <a:srgbClr val="111827"/>
                </a:solidFill>
                <a:latin typeface="ui-monospace"/>
              </a:rPr>
              <a:t>rmi</a:t>
            </a:r>
            <a:endParaRPr lang="en-US" dirty="0">
              <a:solidFill>
                <a:srgbClr val="111827"/>
              </a:solidFill>
              <a:latin typeface="ui-monospace"/>
            </a:endParaRPr>
          </a:p>
          <a:p>
            <a:r>
              <a:rPr lang="en-US" dirty="0">
                <a:solidFill>
                  <a:srgbClr val="111827"/>
                </a:solidFill>
                <a:latin typeface="ui-monospace"/>
              </a:rPr>
              <a:t>Docker rm</a:t>
            </a:r>
          </a:p>
          <a:p>
            <a:r>
              <a:rPr lang="en-US" dirty="0">
                <a:solidFill>
                  <a:srgbClr val="111827"/>
                </a:solidFill>
                <a:latin typeface="ui-monospace"/>
              </a:rPr>
              <a:t>Docker tag</a:t>
            </a:r>
          </a:p>
          <a:p>
            <a:r>
              <a:rPr lang="en-US" dirty="0">
                <a:solidFill>
                  <a:srgbClr val="111827"/>
                </a:solidFill>
                <a:latin typeface="ui-monospace"/>
              </a:rPr>
              <a:t>Docker login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60539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1D385-D332-AE56-4FE3-7C9790408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commands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0292F-3C1B-DE65-E19E-381D2C4A6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pull</a:t>
            </a:r>
          </a:p>
          <a:p>
            <a:r>
              <a:rPr lang="en-US" dirty="0"/>
              <a:t>Docker push</a:t>
            </a:r>
          </a:p>
          <a:p>
            <a:r>
              <a:rPr lang="en-US" dirty="0"/>
              <a:t>Docker save</a:t>
            </a:r>
          </a:p>
          <a:p>
            <a:r>
              <a:rPr lang="en-US" dirty="0"/>
              <a:t>Docker exec</a:t>
            </a:r>
          </a:p>
          <a:p>
            <a:r>
              <a:rPr lang="en-US" dirty="0"/>
              <a:t>Docker </a:t>
            </a:r>
            <a:r>
              <a:rPr lang="en-US" dirty="0" err="1"/>
              <a:t>ps</a:t>
            </a:r>
            <a:endParaRPr lang="en-US" dirty="0"/>
          </a:p>
          <a:p>
            <a:r>
              <a:rPr lang="en-US" dirty="0"/>
              <a:t>Docker </a:t>
            </a:r>
            <a:r>
              <a:rPr lang="en-US" dirty="0" err="1"/>
              <a:t>ps</a:t>
            </a:r>
            <a:r>
              <a:rPr lang="en-US" dirty="0"/>
              <a:t> –a</a:t>
            </a:r>
          </a:p>
          <a:p>
            <a:r>
              <a:rPr lang="en-US" dirty="0"/>
              <a:t>Docker </a:t>
            </a:r>
            <a:r>
              <a:rPr lang="en-US" dirty="0" err="1"/>
              <a:t>ps</a:t>
            </a:r>
            <a:r>
              <a:rPr lang="en-US" dirty="0"/>
              <a:t> –l</a:t>
            </a:r>
          </a:p>
          <a:p>
            <a:r>
              <a:rPr lang="en-US" dirty="0"/>
              <a:t>Docker Search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91659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6F541-77C4-F47F-F88C-B0D132E8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Examples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15EED-B0B0-6233-4EBB-3216ABF4A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echo “hello”</a:t>
            </a:r>
          </a:p>
          <a:p>
            <a:r>
              <a:rPr lang="en-US" dirty="0"/>
              <a:t>Create folders container</a:t>
            </a:r>
          </a:p>
          <a:p>
            <a:r>
              <a:rPr lang="en-US" dirty="0"/>
              <a:t>Using Arguments</a:t>
            </a:r>
          </a:p>
          <a:p>
            <a:r>
              <a:rPr lang="en-US" dirty="0"/>
              <a:t>Using Environment variable</a:t>
            </a:r>
          </a:p>
          <a:p>
            <a:r>
              <a:rPr lang="en-US" dirty="0"/>
              <a:t>Copy files to container</a:t>
            </a:r>
          </a:p>
          <a:p>
            <a:r>
              <a:rPr lang="en-US" dirty="0"/>
              <a:t>Running a shell script</a:t>
            </a:r>
          </a:p>
          <a:p>
            <a:r>
              <a:rPr lang="en-US" dirty="0"/>
              <a:t>Running a python script</a:t>
            </a:r>
          </a:p>
          <a:p>
            <a:r>
              <a:rPr lang="en-US" dirty="0"/>
              <a:t>Running a dotnet code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70532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C3315-BF0B-A749-7DEB-8513930CE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00B0F0"/>
                </a:solidFill>
              </a:rPr>
              <a:t>Whats</a:t>
            </a:r>
            <a:r>
              <a:rPr lang="en-US" b="1" dirty="0">
                <a:solidFill>
                  <a:srgbClr val="00B0F0"/>
                </a:solidFill>
              </a:rPr>
              <a:t> Next?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96D88-F956-4625-9727-6C4DB642F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tag</a:t>
            </a:r>
          </a:p>
          <a:p>
            <a:r>
              <a:rPr lang="en-US" dirty="0"/>
              <a:t>Docker registry</a:t>
            </a:r>
          </a:p>
          <a:p>
            <a:r>
              <a:rPr lang="en-US" dirty="0"/>
              <a:t>Docker repository</a:t>
            </a:r>
          </a:p>
          <a:p>
            <a:r>
              <a:rPr lang="en-US" dirty="0"/>
              <a:t>Docker push</a:t>
            </a:r>
          </a:p>
          <a:p>
            <a:r>
              <a:rPr lang="en-US" dirty="0"/>
              <a:t>Docker compose</a:t>
            </a:r>
          </a:p>
          <a:p>
            <a:r>
              <a:rPr lang="en-US" dirty="0"/>
              <a:t>Docker Context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54141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50605-F7F0-7280-5CD8-FCD267D4B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volumes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2ABF9-E674-73D5-77E0-484B5C749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Containers will have a virtual file system </a:t>
            </a:r>
          </a:p>
          <a:p>
            <a:r>
              <a:rPr lang="en-US" sz="3600" dirty="0"/>
              <a:t>Host machine will have physical file system </a:t>
            </a:r>
          </a:p>
          <a:p>
            <a:r>
              <a:rPr lang="en-US" sz="3600" dirty="0"/>
              <a:t>Virtual file system will be deleted once the container is deleted</a:t>
            </a:r>
          </a:p>
          <a:p>
            <a:r>
              <a:rPr lang="en-US" sz="3600" dirty="0"/>
              <a:t>We can mount host volume into virtual volume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9052348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CB8F9-CAF1-B133-1B89-DE2FD242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Types of volumes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984E3-657D-9CF8-771F-1E49ABD8B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Host volume</a:t>
            </a:r>
          </a:p>
          <a:p>
            <a:r>
              <a:rPr lang="en-US" sz="3600" dirty="0"/>
              <a:t>Ammoniums file system </a:t>
            </a:r>
          </a:p>
          <a:p>
            <a:r>
              <a:rPr lang="en-US" sz="3600" dirty="0"/>
              <a:t>Named volumes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2001742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61924-873B-1359-C95C-7CC70184A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Repository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8A973-7A31-C628-786F-F1832FD59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F161E"/>
                </a:solidFill>
                <a:effectLst/>
                <a:latin typeface="Open Sans"/>
              </a:rPr>
              <a:t>The Registry is a stateless, highly scalable server side application that stores and lets you distribute Docker images. The Registry is open-source, under the permissive </a:t>
            </a:r>
            <a:r>
              <a:rPr lang="en-US" b="0" i="0" u="none" strike="noStrike" dirty="0">
                <a:solidFill>
                  <a:srgbClr val="1282D7"/>
                </a:solidFill>
                <a:effectLst/>
                <a:latin typeface="Open Sans"/>
                <a:hlinkClick r:id="rId3"/>
              </a:rPr>
              <a:t>Apache license</a:t>
            </a:r>
            <a:r>
              <a:rPr lang="en-US" b="0" i="0" dirty="0">
                <a:solidFill>
                  <a:srgbClr val="0F161E"/>
                </a:solidFill>
                <a:effectLst/>
                <a:latin typeface="Open Sans"/>
              </a:rPr>
              <a:t>. </a:t>
            </a:r>
          </a:p>
          <a:p>
            <a:pPr algn="l"/>
            <a:r>
              <a:rPr lang="en-US" b="0" i="0" dirty="0">
                <a:solidFill>
                  <a:srgbClr val="0F161E"/>
                </a:solidFill>
                <a:effectLst/>
                <a:latin typeface="Open Sans"/>
              </a:rPr>
              <a:t>You can find the source code on </a:t>
            </a:r>
            <a:r>
              <a:rPr lang="en-US" b="0" i="0" u="none" strike="noStrike" dirty="0">
                <a:solidFill>
                  <a:srgbClr val="1282D7"/>
                </a:solidFill>
                <a:effectLst/>
                <a:latin typeface="Open Sans"/>
                <a:hlinkClick r:id="rId4"/>
              </a:rPr>
              <a:t>GitHub</a:t>
            </a:r>
            <a:r>
              <a:rPr lang="en-US" b="0" i="0" dirty="0">
                <a:solidFill>
                  <a:srgbClr val="0F161E"/>
                </a:solidFill>
                <a:effectLst/>
                <a:latin typeface="Open Sans"/>
              </a:rPr>
              <a:t>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0985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79997-6147-7369-50B3-4242668A0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Docker compose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38881-AAF3-D940-0FB1-C272126F8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Docker compose is used for multi container application</a:t>
            </a:r>
          </a:p>
          <a:p>
            <a:r>
              <a:rPr lang="en-US" sz="3600" dirty="0"/>
              <a:t>Multi container application are project with more than one  containerized microservices , combinedly the serve a common purpose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434848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1016-65A8-3F86-3EFA-79C61764C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How to write docker compose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6552A-A14B-16BB-8844-C79C5CBDD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We need to create a docker-</a:t>
            </a:r>
            <a:r>
              <a:rPr lang="en-US" sz="3600" dirty="0" err="1"/>
              <a:t>compose.yaml</a:t>
            </a:r>
            <a:r>
              <a:rPr lang="en-US" sz="3600" dirty="0"/>
              <a:t> file</a:t>
            </a:r>
          </a:p>
          <a:p>
            <a:r>
              <a:rPr lang="en-US" sz="3600" dirty="0" err="1"/>
              <a:t>Yaml</a:t>
            </a:r>
            <a:r>
              <a:rPr lang="en-US" sz="3600" dirty="0"/>
              <a:t> (</a:t>
            </a:r>
            <a:r>
              <a:rPr lang="en-US" sz="3600" b="0" i="0" dirty="0">
                <a:solidFill>
                  <a:srgbClr val="202124"/>
                </a:solidFill>
                <a:effectLst/>
                <a:latin typeface="Google Sans"/>
              </a:rPr>
              <a:t>YAML stands for </a:t>
            </a:r>
            <a:r>
              <a:rPr lang="en-US" sz="3600" b="1" i="0" dirty="0">
                <a:solidFill>
                  <a:srgbClr val="202124"/>
                </a:solidFill>
                <a:effectLst/>
                <a:latin typeface="Google Sans"/>
              </a:rPr>
              <a:t>yet another markup language)</a:t>
            </a:r>
          </a:p>
          <a:p>
            <a:r>
              <a:rPr lang="en-US" sz="3600" dirty="0">
                <a:solidFill>
                  <a:srgbClr val="202124"/>
                </a:solidFill>
                <a:latin typeface="Google Sans"/>
              </a:rPr>
              <a:t>We use : (colon to separate key value)</a:t>
            </a:r>
            <a:endParaRPr lang="en-US" sz="3600" i="0" dirty="0">
              <a:solidFill>
                <a:srgbClr val="202124"/>
              </a:solidFill>
              <a:effectLst/>
              <a:latin typeface="Google Sans"/>
            </a:endParaRPr>
          </a:p>
          <a:p>
            <a:r>
              <a:rPr lang="en-US" sz="3600" dirty="0">
                <a:solidFill>
                  <a:srgbClr val="202124"/>
                </a:solidFill>
                <a:latin typeface="Google Sans"/>
              </a:rPr>
              <a:t>We use space or tab to define an sub level</a:t>
            </a:r>
          </a:p>
          <a:p>
            <a:r>
              <a:rPr lang="en-US" sz="3600" i="0" dirty="0">
                <a:solidFill>
                  <a:srgbClr val="202124"/>
                </a:solidFill>
                <a:effectLst/>
                <a:latin typeface="Google Sans"/>
              </a:rPr>
              <a:t>We use</a:t>
            </a:r>
            <a:r>
              <a:rPr lang="en-US" sz="3600" dirty="0">
                <a:solidFill>
                  <a:srgbClr val="202124"/>
                </a:solidFill>
                <a:latin typeface="Google Sans"/>
              </a:rPr>
              <a:t> – to define an array</a:t>
            </a:r>
          </a:p>
          <a:p>
            <a:endParaRPr lang="en-US" i="0" dirty="0">
              <a:solidFill>
                <a:srgbClr val="202124"/>
              </a:solidFill>
              <a:effectLst/>
              <a:latin typeface="Google Sans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252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AA33A-2E24-6885-96E2-4EF1896FE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b="1" dirty="0">
                <a:solidFill>
                  <a:srgbClr val="00B0F0"/>
                </a:solidFill>
                <a:latin typeface="+mj-lt"/>
              </a:rPr>
              <a:t>Bare-metal server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9B01A4-AD9E-8141-A5C9-287A54402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748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0760760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069A0-4999-52CB-126D-79326D54D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00B0F0"/>
                </a:solidFill>
              </a:rPr>
              <a:t>Yaml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Examle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1E5A9-A035-6982-BE17-FBC58908B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foo: bar</a:t>
            </a:r>
          </a:p>
          <a:p>
            <a:r>
              <a:rPr lang="en-US" dirty="0"/>
              <a:t>     </a:t>
            </a:r>
            <a:r>
              <a:rPr lang="en-US" dirty="0" err="1"/>
              <a:t>pleh</a:t>
            </a:r>
            <a:r>
              <a:rPr lang="en-US" dirty="0"/>
              <a:t>: help</a:t>
            </a:r>
          </a:p>
          <a:p>
            <a:r>
              <a:rPr lang="en-US" dirty="0"/>
              <a:t>     stuff:</a:t>
            </a:r>
          </a:p>
          <a:p>
            <a:r>
              <a:rPr lang="en-US" dirty="0"/>
              <a:t>       foo: bar</a:t>
            </a:r>
          </a:p>
          <a:p>
            <a:r>
              <a:rPr lang="en-US" dirty="0"/>
              <a:t>       bar: foo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33994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A4113-6058-F978-DDCC-C56A55B08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Example docker-compose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64726-DA24-7D2A-0AF8-93A7171A3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Version: 3.8</a:t>
            </a:r>
          </a:p>
          <a:p>
            <a:r>
              <a:rPr lang="en-US" dirty="0"/>
              <a:t>Services:</a:t>
            </a:r>
          </a:p>
          <a:p>
            <a:pPr lvl="1"/>
            <a:r>
              <a:rPr lang="en-US" dirty="0" err="1"/>
              <a:t>servicea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Buld</a:t>
            </a:r>
            <a:r>
              <a:rPr lang="en-US" dirty="0"/>
              <a:t>:/app1/</a:t>
            </a:r>
          </a:p>
          <a:p>
            <a:pPr lvl="2"/>
            <a:r>
              <a:rPr lang="en-US" dirty="0"/>
              <a:t>Ports:</a:t>
            </a:r>
          </a:p>
          <a:p>
            <a:pPr lvl="3"/>
            <a:r>
              <a:rPr lang="en-US" dirty="0"/>
              <a:t>- 3000:3000</a:t>
            </a:r>
          </a:p>
          <a:p>
            <a:pPr lvl="2"/>
            <a:r>
              <a:rPr lang="en-US" dirty="0" err="1"/>
              <a:t>Envirnmeny</a:t>
            </a:r>
            <a:r>
              <a:rPr lang="en-US" dirty="0"/>
              <a:t>:</a:t>
            </a:r>
          </a:p>
          <a:p>
            <a:pPr lvl="3"/>
            <a:r>
              <a:rPr lang="en-US" dirty="0"/>
              <a:t>-</a:t>
            </a:r>
            <a:r>
              <a:rPr lang="en-US" dirty="0" err="1"/>
              <a:t>xyz:xyz</a:t>
            </a:r>
            <a:endParaRPr lang="en-US" dirty="0"/>
          </a:p>
          <a:p>
            <a:pPr lvl="1"/>
            <a:r>
              <a:rPr lang="en-US" dirty="0" err="1"/>
              <a:t>Serviceb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Build: /app2</a:t>
            </a:r>
          </a:p>
          <a:p>
            <a:pPr lvl="3"/>
            <a:r>
              <a:rPr lang="en-US" dirty="0"/>
              <a:t>3001:3001</a:t>
            </a:r>
          </a:p>
          <a:p>
            <a:pPr lvl="1"/>
            <a:r>
              <a:rPr lang="en-US" dirty="0" err="1"/>
              <a:t>Servicec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image: </a:t>
            </a:r>
            <a:r>
              <a:rPr lang="en-US" dirty="0" err="1"/>
              <a:t>xyz</a:t>
            </a:r>
            <a:r>
              <a:rPr lang="en-US" dirty="0"/>
              <a:t>/app3:</a:t>
            </a:r>
          </a:p>
          <a:p>
            <a:pPr lvl="2"/>
            <a:r>
              <a:rPr lang="en-US" dirty="0"/>
              <a:t>Ports:</a:t>
            </a:r>
          </a:p>
          <a:p>
            <a:pPr lvl="3"/>
            <a:r>
              <a:rPr lang="en-US" dirty="0"/>
              <a:t>27017:27017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0880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7DA79-A290-A91D-CD1D-8832ECA28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b="1" dirty="0">
                <a:solidFill>
                  <a:srgbClr val="00B0F0"/>
                </a:solidFill>
                <a:latin typeface="+mj-lt"/>
              </a:rPr>
              <a:t>Bare-metal server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E2737-1C02-0D7F-C58D-D3818615D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4D5156"/>
                </a:solidFill>
                <a:effectLst/>
                <a:latin typeface="Calibri Light (Headings)"/>
              </a:rPr>
              <a:t>A bare-metal server is a physical computer server that is used by one consumer, or tenant, only.</a:t>
            </a:r>
          </a:p>
          <a:p>
            <a:r>
              <a:rPr lang="en-US" sz="3600" b="0" i="0" dirty="0">
                <a:solidFill>
                  <a:srgbClr val="4D5156"/>
                </a:solidFill>
                <a:effectLst/>
                <a:latin typeface="Calibri Light (Headings)"/>
              </a:rPr>
              <a:t>Each server offered for rental is a distinct physical piece of hardware that is a functional server on its own</a:t>
            </a:r>
            <a:endParaRPr lang="en-IN" sz="3600" dirty="0">
              <a:latin typeface="Calibri Ligh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6384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C7A9-08BB-73F5-3715-3C222EF70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Flaws of Bare-metal server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ED7BB-DECD-C537-99C3-A68DD2F69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2257"/>
            <a:ext cx="10515600" cy="3964705"/>
          </a:xfrm>
        </p:spPr>
        <p:txBody>
          <a:bodyPr>
            <a:normAutofit/>
          </a:bodyPr>
          <a:lstStyle/>
          <a:p>
            <a:r>
              <a:rPr lang="en-IN" sz="3600" b="1" i="0" dirty="0">
                <a:solidFill>
                  <a:srgbClr val="111111"/>
                </a:solidFill>
                <a:effectLst/>
                <a:latin typeface="Calibri Light (Headings)"/>
              </a:rPr>
              <a:t>Expensive</a:t>
            </a:r>
          </a:p>
          <a:p>
            <a:r>
              <a:rPr lang="en-US" sz="3600" b="1" i="0" dirty="0">
                <a:solidFill>
                  <a:srgbClr val="111111"/>
                </a:solidFill>
                <a:effectLst/>
                <a:latin typeface="Calibri Light (Headings)"/>
              </a:rPr>
              <a:t>Complex management,</a:t>
            </a:r>
          </a:p>
          <a:p>
            <a:r>
              <a:rPr lang="en-US" sz="3600" b="1" dirty="0">
                <a:solidFill>
                  <a:srgbClr val="111111"/>
                </a:solidFill>
                <a:latin typeface="Calibri Light (Headings)"/>
              </a:rPr>
              <a:t>Complex</a:t>
            </a:r>
            <a:r>
              <a:rPr lang="en-US" sz="3600" b="1" i="0" dirty="0">
                <a:solidFill>
                  <a:srgbClr val="111111"/>
                </a:solidFill>
                <a:effectLst/>
                <a:latin typeface="Calibri Light (Headings)"/>
              </a:rPr>
              <a:t> updating, </a:t>
            </a:r>
          </a:p>
          <a:p>
            <a:r>
              <a:rPr lang="en-US" sz="3600" b="1" dirty="0">
                <a:solidFill>
                  <a:srgbClr val="111111"/>
                </a:solidFill>
                <a:latin typeface="Calibri Light (Headings)"/>
              </a:rPr>
              <a:t>Difficulty in </a:t>
            </a:r>
            <a:r>
              <a:rPr lang="en-US" sz="3600" b="1" i="0" dirty="0">
                <a:solidFill>
                  <a:srgbClr val="111111"/>
                </a:solidFill>
                <a:effectLst/>
                <a:latin typeface="Calibri Light (Headings)"/>
              </a:rPr>
              <a:t>scalability</a:t>
            </a:r>
          </a:p>
          <a:p>
            <a:pPr marL="0" indent="0">
              <a:buNone/>
            </a:pPr>
            <a:endParaRPr lang="en-IN" sz="3600" dirty="0">
              <a:latin typeface="Calibri Ligh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362556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97F58-0150-8812-E449-F410B1F45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Virtualization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10AA7-262D-0F93-F37F-5F14E9363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0" i="0" dirty="0">
                <a:effectLst/>
                <a:latin typeface="Calibri Light (Headings)"/>
              </a:rPr>
              <a:t>Virtualization is the creation of a virtual -- rather than actual -- version of something, such as an operating system (OS), a server, a storage device or network resources.</a:t>
            </a:r>
          </a:p>
          <a:p>
            <a:r>
              <a:rPr lang="en-US" sz="3600" b="0" i="0" dirty="0">
                <a:effectLst/>
                <a:latin typeface="Calibri Light (Headings)"/>
                <a:cs typeface="Arial" panose="020B0604020202020204" pitchFamily="34" charset="0"/>
              </a:rPr>
              <a:t>Virtualization uses software that simulates hardware functionality to create a virtual system</a:t>
            </a:r>
            <a:r>
              <a:rPr lang="en-US" sz="3600" b="0" i="0" dirty="0">
                <a:solidFill>
                  <a:srgbClr val="666666"/>
                </a:solidFill>
                <a:effectLst/>
                <a:latin typeface="Calibri Light (Headings)"/>
                <a:cs typeface="Arial" panose="020B0604020202020204" pitchFamily="34" charset="0"/>
              </a:rPr>
              <a:t>.</a:t>
            </a:r>
            <a:endParaRPr lang="en-IN" sz="3600" dirty="0">
              <a:latin typeface="Calibri Light (Headings)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247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88BE8-AD29-F9DA-2091-C5DD7178C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Virtualization</a:t>
            </a:r>
            <a:endParaRPr lang="en-IN" b="1" dirty="0">
              <a:solidFill>
                <a:srgbClr val="00B0F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ECF3A7-D76F-0A52-456B-201C8C00B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57836"/>
            <a:ext cx="7770246" cy="4351338"/>
          </a:xfrm>
        </p:spPr>
      </p:pic>
    </p:spTree>
    <p:extLst>
      <p:ext uri="{BB962C8B-B14F-4D97-AF65-F5344CB8AC3E}">
        <p14:creationId xmlns:p14="http://schemas.microsoft.com/office/powerpoint/2010/main" val="37995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E1988-901C-37D3-0331-E5F775C4A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Advantages of Virtualization</a:t>
            </a:r>
            <a:endParaRPr lang="en-IN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BC4C2-CB36-1B0D-7576-336A3A5B1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Uses Hardware Efficiently.</a:t>
            </a:r>
          </a:p>
          <a:p>
            <a:r>
              <a:rPr lang="en-US" dirty="0"/>
              <a:t>Over subscription can be done</a:t>
            </a:r>
          </a:p>
          <a:p>
            <a:r>
              <a:rPr lang="en-IN" dirty="0"/>
              <a:t>Security</a:t>
            </a:r>
          </a:p>
          <a:p>
            <a:r>
              <a:rPr lang="en-IN" dirty="0"/>
              <a:t>Isolation of applications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1596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4697</TotalTime>
  <Words>1012</Words>
  <Application>Microsoft Office PowerPoint</Application>
  <PresentationFormat>Widescreen</PresentationFormat>
  <Paragraphs>170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1" baseType="lpstr">
      <vt:lpstr>-apple-system</vt:lpstr>
      <vt:lpstr>Arial</vt:lpstr>
      <vt:lpstr>Arial</vt:lpstr>
      <vt:lpstr>Calibri</vt:lpstr>
      <vt:lpstr>Calibri Light</vt:lpstr>
      <vt:lpstr>Calibri Light (Headings)</vt:lpstr>
      <vt:lpstr>Google Sans</vt:lpstr>
      <vt:lpstr>Open Sans</vt:lpstr>
      <vt:lpstr>ui-monospace</vt:lpstr>
      <vt:lpstr>Office Theme</vt:lpstr>
      <vt:lpstr>PowerPoint Presentation</vt:lpstr>
      <vt:lpstr>What is Docker ?</vt:lpstr>
      <vt:lpstr>Evolution of docker</vt:lpstr>
      <vt:lpstr>Bare-metal server</vt:lpstr>
      <vt:lpstr>Bare-metal server</vt:lpstr>
      <vt:lpstr>Flaws of Bare-metal server</vt:lpstr>
      <vt:lpstr>Virtualization</vt:lpstr>
      <vt:lpstr>Virtualization</vt:lpstr>
      <vt:lpstr>Advantages of Virtualization</vt:lpstr>
      <vt:lpstr>Flaws of Virtualization</vt:lpstr>
      <vt:lpstr>Container</vt:lpstr>
      <vt:lpstr>Containerization</vt:lpstr>
      <vt:lpstr>Containerization</vt:lpstr>
      <vt:lpstr>Advantages of docker </vt:lpstr>
      <vt:lpstr>Docker architecture</vt:lpstr>
      <vt:lpstr>Docker architecture</vt:lpstr>
      <vt:lpstr>Docker terminology</vt:lpstr>
      <vt:lpstr>Docker terminology</vt:lpstr>
      <vt:lpstr>Docker terminology</vt:lpstr>
      <vt:lpstr>Docker registries</vt:lpstr>
      <vt:lpstr>Installation</vt:lpstr>
      <vt:lpstr>PowerPoint Presentation</vt:lpstr>
      <vt:lpstr>PowerPoint Presentation</vt:lpstr>
      <vt:lpstr>PowerPoint Presentation</vt:lpstr>
      <vt:lpstr>Play with Docker</vt:lpstr>
      <vt:lpstr>Writing First docker file</vt:lpstr>
      <vt:lpstr>Docker instructions</vt:lpstr>
      <vt:lpstr>Building a docker image</vt:lpstr>
      <vt:lpstr>Docker images </vt:lpstr>
      <vt:lpstr>Docker run</vt:lpstr>
      <vt:lpstr>Docker commands</vt:lpstr>
      <vt:lpstr>Docker commands</vt:lpstr>
      <vt:lpstr>Examples</vt:lpstr>
      <vt:lpstr>Whats Next?</vt:lpstr>
      <vt:lpstr>Docker volumes</vt:lpstr>
      <vt:lpstr>Types of volumes</vt:lpstr>
      <vt:lpstr>Docker Repository</vt:lpstr>
      <vt:lpstr>Docker compose</vt:lpstr>
      <vt:lpstr>How to write docker compose</vt:lpstr>
      <vt:lpstr>Yaml Examle</vt:lpstr>
      <vt:lpstr>Example docker-compose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saikumar alluri</dc:creator>
  <cp:lastModifiedBy>Admin</cp:lastModifiedBy>
  <cp:revision>219</cp:revision>
  <dcterms:created xsi:type="dcterms:W3CDTF">2022-09-07T23:52:37Z</dcterms:created>
  <dcterms:modified xsi:type="dcterms:W3CDTF">2022-09-15T06:01:49Z</dcterms:modified>
</cp:coreProperties>
</file>

<file path=docProps/thumbnail.jpeg>
</file>